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6400800" cy="45720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Franklin Medium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3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forms.office.com/pages/responsepage.aspx?id=I6-jEmmnVEaEf5WPPUefSrUTT5kSb8BIjEXNQsfcryFUNjRRTzUwTkNNR01RRk1RRllVODVINzU0UC4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3033" y="-1061464"/>
            <a:ext cx="6742739" cy="1590335"/>
            <a:chOff x="0" y="0"/>
            <a:chExt cx="3264249" cy="7699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4250" cy="769902"/>
            </a:xfrm>
            <a:custGeom>
              <a:avLst/>
              <a:gdLst/>
              <a:ahLst/>
              <a:cxnLst/>
              <a:rect l="l" t="t" r="r" b="b"/>
              <a:pathLst>
                <a:path w="3264250" h="769902">
                  <a:moveTo>
                    <a:pt x="0" y="0"/>
                  </a:moveTo>
                  <a:lnTo>
                    <a:pt x="3264250" y="0"/>
                  </a:lnTo>
                  <a:lnTo>
                    <a:pt x="3264250" y="769902"/>
                  </a:lnTo>
                  <a:lnTo>
                    <a:pt x="0" y="769902"/>
                  </a:lnTo>
                  <a:close/>
                </a:path>
              </a:pathLst>
            </a:custGeom>
            <a:solidFill>
              <a:srgbClr val="D1E3F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5383" tIns="35383" rIns="35383" bIns="35383" rtlCol="0" anchor="ctr"/>
            <a:lstStyle/>
            <a:p>
              <a:pPr algn="ctr">
                <a:lnSpc>
                  <a:spcPts val="14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3489" y="72355"/>
            <a:ext cx="3339587" cy="439318"/>
            <a:chOff x="0" y="0"/>
            <a:chExt cx="1979015" cy="2603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79014" cy="260337"/>
            </a:xfrm>
            <a:custGeom>
              <a:avLst/>
              <a:gdLst/>
              <a:ahLst/>
              <a:cxnLst/>
              <a:rect l="l" t="t" r="r" b="b"/>
              <a:pathLst>
                <a:path w="1979014" h="260337">
                  <a:moveTo>
                    <a:pt x="0" y="0"/>
                  </a:moveTo>
                  <a:lnTo>
                    <a:pt x="1979014" y="0"/>
                  </a:lnTo>
                  <a:lnTo>
                    <a:pt x="1979014" y="260337"/>
                  </a:lnTo>
                  <a:lnTo>
                    <a:pt x="0" y="260337"/>
                  </a:lnTo>
                  <a:close/>
                </a:path>
              </a:pathLst>
            </a:custGeom>
            <a:solidFill>
              <a:srgbClr val="005479"/>
            </a:solidFill>
            <a:ln w="28575">
              <a:solidFill>
                <a:srgbClr val="FFFFFF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9193" y="2666711"/>
            <a:ext cx="3319680" cy="216937"/>
            <a:chOff x="0" y="0"/>
            <a:chExt cx="1157187" cy="756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87" cy="75621"/>
            </a:xfrm>
            <a:custGeom>
              <a:avLst/>
              <a:gdLst/>
              <a:ahLst/>
              <a:cxnLst/>
              <a:rect l="l" t="t" r="r" b="b"/>
              <a:pathLst>
                <a:path w="1157187" h="75621">
                  <a:moveTo>
                    <a:pt x="0" y="0"/>
                  </a:moveTo>
                  <a:lnTo>
                    <a:pt x="1157187" y="0"/>
                  </a:lnTo>
                  <a:lnTo>
                    <a:pt x="1157187" y="75621"/>
                  </a:lnTo>
                  <a:lnTo>
                    <a:pt x="0" y="75621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0904" y="3268783"/>
            <a:ext cx="4406743" cy="221311"/>
            <a:chOff x="0" y="0"/>
            <a:chExt cx="1536120" cy="771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36120" cy="77146"/>
            </a:xfrm>
            <a:custGeom>
              <a:avLst/>
              <a:gdLst/>
              <a:ahLst/>
              <a:cxnLst/>
              <a:rect l="l" t="t" r="r" b="b"/>
              <a:pathLst>
                <a:path w="1536120" h="77146">
                  <a:moveTo>
                    <a:pt x="0" y="0"/>
                  </a:moveTo>
                  <a:lnTo>
                    <a:pt x="1536120" y="0"/>
                  </a:lnTo>
                  <a:lnTo>
                    <a:pt x="1536120" y="77146"/>
                  </a:lnTo>
                  <a:lnTo>
                    <a:pt x="0" y="77146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904" y="1859474"/>
            <a:ext cx="562466" cy="228650"/>
            <a:chOff x="0" y="0"/>
            <a:chExt cx="196067" cy="797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067" cy="79704"/>
            </a:xfrm>
            <a:custGeom>
              <a:avLst/>
              <a:gdLst/>
              <a:ahLst/>
              <a:cxnLst/>
              <a:rect l="l" t="t" r="r" b="b"/>
              <a:pathLst>
                <a:path w="196067" h="79704">
                  <a:moveTo>
                    <a:pt x="0" y="0"/>
                  </a:moveTo>
                  <a:lnTo>
                    <a:pt x="196067" y="0"/>
                  </a:lnTo>
                  <a:lnTo>
                    <a:pt x="196067" y="79704"/>
                  </a:lnTo>
                  <a:lnTo>
                    <a:pt x="0" y="79704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9415" y="3928081"/>
            <a:ext cx="488082" cy="228650"/>
            <a:chOff x="0" y="0"/>
            <a:chExt cx="170138" cy="797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138" cy="79704"/>
            </a:xfrm>
            <a:custGeom>
              <a:avLst/>
              <a:gdLst/>
              <a:ahLst/>
              <a:cxnLst/>
              <a:rect l="l" t="t" r="r" b="b"/>
              <a:pathLst>
                <a:path w="170138" h="79704">
                  <a:moveTo>
                    <a:pt x="0" y="0"/>
                  </a:moveTo>
                  <a:lnTo>
                    <a:pt x="170138" y="0"/>
                  </a:lnTo>
                  <a:lnTo>
                    <a:pt x="170138" y="79704"/>
                  </a:lnTo>
                  <a:lnTo>
                    <a:pt x="0" y="79704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24313" y="1669397"/>
            <a:ext cx="3350202" cy="228650"/>
            <a:chOff x="0" y="0"/>
            <a:chExt cx="1167827" cy="797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7827" cy="79704"/>
            </a:xfrm>
            <a:custGeom>
              <a:avLst/>
              <a:gdLst/>
              <a:ahLst/>
              <a:cxnLst/>
              <a:rect l="l" t="t" r="r" b="b"/>
              <a:pathLst>
                <a:path w="1167827" h="79704">
                  <a:moveTo>
                    <a:pt x="0" y="0"/>
                  </a:moveTo>
                  <a:lnTo>
                    <a:pt x="1167827" y="0"/>
                  </a:lnTo>
                  <a:lnTo>
                    <a:pt x="1167827" y="79704"/>
                  </a:lnTo>
                  <a:lnTo>
                    <a:pt x="0" y="79704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0904" y="1249179"/>
            <a:ext cx="6123611" cy="309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5"/>
              </a:lnSpc>
            </a:pP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En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búsqueda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 la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mejora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continua, </a:t>
            </a:r>
            <a:r>
              <a:rPr lang="en-US" sz="1365" u="sng" spc="107" dirty="0">
                <a:solidFill>
                  <a:srgbClr val="252004"/>
                </a:solidFill>
                <a:latin typeface="Arimo"/>
              </a:rPr>
              <a:t>Nestlé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pone 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su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disposición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nuestra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nueva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herramienta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 </a:t>
            </a:r>
            <a:r>
              <a:rPr lang="en-US" sz="1365" spc="107" dirty="0">
                <a:solidFill>
                  <a:srgbClr val="252004"/>
                </a:solidFill>
                <a:latin typeface="Arimo Bold"/>
              </a:rPr>
              <a:t>aviso </a:t>
            </a:r>
            <a:r>
              <a:rPr lang="en-US" sz="1365" spc="107" dirty="0" err="1">
                <a:solidFill>
                  <a:srgbClr val="252004"/>
                </a:solidFill>
                <a:latin typeface="Arimo Bold"/>
              </a:rPr>
              <a:t>automático</a:t>
            </a:r>
            <a:r>
              <a:rPr lang="en-US" sz="1365" spc="107" dirty="0">
                <a:solidFill>
                  <a:srgbClr val="252004"/>
                </a:solidFill>
                <a:latin typeface="Arimo Bold"/>
              </a:rPr>
              <a:t> de </a:t>
            </a:r>
            <a:r>
              <a:rPr lang="en-US" sz="1365" spc="107" dirty="0" err="1">
                <a:solidFill>
                  <a:srgbClr val="252004"/>
                </a:solidFill>
                <a:latin typeface="Arimo Bold"/>
              </a:rPr>
              <a:t>pago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. 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partir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ahora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,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podrá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recibir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una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notificación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pago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por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medio del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correo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electrónico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. </a:t>
            </a: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r>
              <a:rPr lang="en-US" sz="1365" spc="107" dirty="0">
                <a:solidFill>
                  <a:srgbClr val="252004"/>
                </a:solidFill>
                <a:latin typeface="Arimo"/>
              </a:rPr>
              <a:t>Para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poder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asegurar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la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recepción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correcta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 sus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pagos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, es indispensable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contar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con un </a:t>
            </a:r>
            <a:r>
              <a:rPr lang="en-US" sz="1365" spc="107" dirty="0">
                <a:solidFill>
                  <a:srgbClr val="252004"/>
                </a:solidFill>
                <a:latin typeface="Arimo Bold"/>
              </a:rPr>
              <a:t>punto de </a:t>
            </a:r>
            <a:r>
              <a:rPr lang="en-US" sz="1365" spc="107" dirty="0" err="1">
                <a:solidFill>
                  <a:srgbClr val="252004"/>
                </a:solidFill>
                <a:latin typeface="Arimo Bold"/>
              </a:rPr>
              <a:t>contacto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   .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Esta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persona es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el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responsable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del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seguimiento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pago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con Nestlé. </a:t>
            </a: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Adicionalmente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, le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invitamos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generar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un </a:t>
            </a:r>
            <a:r>
              <a:rPr lang="en-US" sz="1365" spc="107" dirty="0" err="1">
                <a:solidFill>
                  <a:srgbClr val="252004"/>
                </a:solidFill>
                <a:latin typeface="Arimo Bold"/>
              </a:rPr>
              <a:t>correo</a:t>
            </a:r>
            <a:r>
              <a:rPr lang="en-US" sz="1365" spc="107" dirty="0">
                <a:solidFill>
                  <a:srgbClr val="252004"/>
                </a:solidFill>
                <a:latin typeface="Arimo Bold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 Bold"/>
              </a:rPr>
              <a:t>genérico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, para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garantizar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la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notificación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de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pagos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a largo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plazo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, o bien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colocar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un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correo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personal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en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el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 err="1">
                <a:solidFill>
                  <a:srgbClr val="252004"/>
                </a:solidFill>
                <a:latin typeface="Arimo"/>
              </a:rPr>
              <a:t>siguiente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</a:t>
            </a:r>
            <a:r>
              <a:rPr lang="en-US" sz="1365" spc="107" dirty="0">
                <a:solidFill>
                  <a:srgbClr val="252004"/>
                </a:solidFill>
                <a:latin typeface="Arimo Bold"/>
                <a:hlinkClick r:id="rId2"/>
              </a:rPr>
              <a:t>forms</a:t>
            </a: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863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332162" y="23877"/>
            <a:ext cx="791277" cy="791274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266414" t="-296932" r="-266414" b="-296932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 l="15837" r="15837"/>
          <a:stretch>
            <a:fillRect/>
          </a:stretch>
        </p:blipFill>
        <p:spPr>
          <a:xfrm rot="-5400000">
            <a:off x="2878633" y="-2890696"/>
            <a:ext cx="631471" cy="6412863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881469" y="100323"/>
            <a:ext cx="2662482" cy="411350"/>
            <a:chOff x="0" y="0"/>
            <a:chExt cx="1577767" cy="24376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77767" cy="243763"/>
            </a:xfrm>
            <a:custGeom>
              <a:avLst/>
              <a:gdLst/>
              <a:ahLst/>
              <a:cxnLst/>
              <a:rect l="l" t="t" r="r" b="b"/>
              <a:pathLst>
                <a:path w="1577767" h="243763">
                  <a:moveTo>
                    <a:pt x="0" y="0"/>
                  </a:moveTo>
                  <a:lnTo>
                    <a:pt x="1577767" y="0"/>
                  </a:lnTo>
                  <a:lnTo>
                    <a:pt x="1577767" y="243763"/>
                  </a:lnTo>
                  <a:lnTo>
                    <a:pt x="0" y="243763"/>
                  </a:lnTo>
                  <a:close/>
                </a:path>
              </a:pathLst>
            </a:custGeom>
            <a:solidFill>
              <a:srgbClr val="005479">
                <a:alpha val="54902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0837" y="847229"/>
            <a:ext cx="382901" cy="38290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rcRect l="15773" r="67262"/>
          <a:stretch>
            <a:fillRect/>
          </a:stretch>
        </p:blipFill>
        <p:spPr>
          <a:xfrm rot="-5400000">
            <a:off x="3110091" y="1293354"/>
            <a:ext cx="156491" cy="6400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rcRect r="6031" b="27044"/>
          <a:stretch>
            <a:fillRect/>
          </a:stretch>
        </p:blipFill>
        <p:spPr>
          <a:xfrm>
            <a:off x="5628369" y="3718244"/>
            <a:ext cx="508131" cy="697265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944478" y="146000"/>
            <a:ext cx="3937956" cy="675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2"/>
              </a:lnSpc>
            </a:pPr>
            <a:r>
              <a:rPr lang="en-US" sz="2249" spc="184">
                <a:solidFill>
                  <a:srgbClr val="FFFFFE"/>
                </a:solidFill>
                <a:latin typeface="Libre Franklin Medium Bold"/>
              </a:rPr>
              <a:t>¡COMUNICADO!</a:t>
            </a:r>
          </a:p>
          <a:p>
            <a:pPr>
              <a:lnSpc>
                <a:spcPts val="2632"/>
              </a:lnSpc>
            </a:pPr>
            <a:endParaRPr lang="en-US" sz="2249" spc="184">
              <a:solidFill>
                <a:srgbClr val="FFFFFE"/>
              </a:solidFill>
              <a:latin typeface="Libre Franklin Medium 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5702540" y="-1179"/>
            <a:ext cx="697199" cy="631471"/>
            <a:chOff x="0" y="0"/>
            <a:chExt cx="399652" cy="361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99652" cy="361975"/>
            </a:xfrm>
            <a:custGeom>
              <a:avLst/>
              <a:gdLst/>
              <a:ahLst/>
              <a:cxnLst/>
              <a:rect l="l" t="t" r="r" b="b"/>
              <a:pathLst>
                <a:path w="399652" h="361975">
                  <a:moveTo>
                    <a:pt x="0" y="0"/>
                  </a:moveTo>
                  <a:lnTo>
                    <a:pt x="399652" y="0"/>
                  </a:lnTo>
                  <a:lnTo>
                    <a:pt x="399652" y="361975"/>
                  </a:lnTo>
                  <a:lnTo>
                    <a:pt x="0" y="361975"/>
                  </a:lnTo>
                  <a:close/>
                </a:path>
              </a:pathLst>
            </a:custGeom>
            <a:solidFill>
              <a:srgbClr val="FFFFFE">
                <a:alpha val="95686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6"/>
          <a:srcRect t="12231" b="13014"/>
          <a:stretch>
            <a:fillRect/>
          </a:stretch>
        </p:blipFill>
        <p:spPr>
          <a:xfrm>
            <a:off x="5677208" y="20767"/>
            <a:ext cx="747864" cy="57046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636691" y="2424606"/>
            <a:ext cx="242105" cy="242105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83025" y="868116"/>
            <a:ext cx="3522906" cy="21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9"/>
              </a:lnSpc>
            </a:pPr>
            <a:r>
              <a:rPr lang="en-US" sz="1538">
                <a:solidFill>
                  <a:srgbClr val="000000"/>
                </a:solidFill>
                <a:latin typeface="Arimo"/>
              </a:rPr>
              <a:t>Estimado proveedor, 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85026" y="3490094"/>
            <a:ext cx="215095" cy="215095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379415" y="3722413"/>
            <a:ext cx="4515371" cy="84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5"/>
              </a:lnSpc>
            </a:pPr>
            <a:endParaRPr/>
          </a:p>
          <a:p>
            <a:pPr algn="just">
              <a:lnSpc>
                <a:spcPts val="1625"/>
              </a:lnSpc>
            </a:pPr>
            <a:r>
              <a:rPr lang="en-US" sz="1365" spc="107">
                <a:solidFill>
                  <a:srgbClr val="252004"/>
                </a:solidFill>
                <a:latin typeface="Arimo Bold"/>
              </a:rPr>
              <a:t>Nota: </a:t>
            </a:r>
            <a:r>
              <a:rPr lang="en-US" sz="1365" spc="107">
                <a:solidFill>
                  <a:srgbClr val="252004"/>
                </a:solidFill>
                <a:latin typeface="Arimo"/>
              </a:rPr>
              <a:t>En caso de que exista un cambio de plantilla favor de actualizar el correo personal.</a:t>
            </a:r>
          </a:p>
          <a:p>
            <a:pPr algn="just">
              <a:lnSpc>
                <a:spcPts val="1863"/>
              </a:lnSpc>
            </a:pPr>
            <a:endParaRPr lang="en-US" sz="1365" spc="107">
              <a:solidFill>
                <a:srgbClr val="252004"/>
              </a:solidFill>
              <a:latin typeface="Arimo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1018150" y="1123542"/>
            <a:ext cx="219456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31991" y="3741463"/>
            <a:ext cx="545217" cy="677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Calibri</vt:lpstr>
      <vt:lpstr>Arimo Bold</vt:lpstr>
      <vt:lpstr>Libre Franklin Medium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Squad</dc:title>
  <dc:creator>Córdova,Samantha,MX-Ciudad de México</dc:creator>
  <cp:lastModifiedBy>Katarzyna Szymanska</cp:lastModifiedBy>
  <cp:revision>5</cp:revision>
  <dcterms:created xsi:type="dcterms:W3CDTF">2006-08-16T00:00:00Z</dcterms:created>
  <dcterms:modified xsi:type="dcterms:W3CDTF">2023-03-02T11:40:00Z</dcterms:modified>
  <dc:identifier>DAFEW-Dw78U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2023-02-22T23:41:35Z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5d9474ea-15ff-4a07-af3f-eab7a9a6aadf</vt:lpwstr>
  </property>
  <property fmtid="{D5CDD505-2E9C-101B-9397-08002B2CF9AE}" pid="8" name="MSIP_Label_1ada0a2f-b917-4d51-b0d0-d418a10c8b23_ContentBits">
    <vt:lpwstr>0</vt:lpwstr>
  </property>
</Properties>
</file>